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76" autoAdjust="0"/>
  </p:normalViewPr>
  <p:slideViewPr>
    <p:cSldViewPr snapToGrid="0">
      <p:cViewPr varScale="1">
        <p:scale>
          <a:sx n="108" d="100"/>
          <a:sy n="108" d="100"/>
        </p:scale>
        <p:origin x="6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61E160-D443-486A-AE57-104848335EC7}" type="datetimeFigureOut">
              <a:rPr lang="nb-NO" smtClean="0"/>
              <a:t>27.06.2017</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E05EE-9776-41C8-AB31-B196769AFDD6}" type="slidenum">
              <a:rPr lang="nb-NO" smtClean="0"/>
              <a:t>‹#›</a:t>
            </a:fld>
            <a:endParaRPr lang="nb-NO"/>
          </a:p>
        </p:txBody>
      </p:sp>
    </p:spTree>
    <p:extLst>
      <p:ext uri="{BB962C8B-B14F-4D97-AF65-F5344CB8AC3E}">
        <p14:creationId xmlns:p14="http://schemas.microsoft.com/office/powerpoint/2010/main" val="2987737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Hva er verdien av garasjen? </a:t>
            </a:r>
          </a:p>
          <a:p>
            <a:pPr marL="0" marR="0" lvl="0" indent="0" algn="l" defTabSz="914400" rtl="0" eaLnBrk="1" fontAlgn="auto" latinLnBrk="0" hangingPunct="1">
              <a:lnSpc>
                <a:spcPct val="100000"/>
              </a:lnSpc>
              <a:spcBef>
                <a:spcPts val="0"/>
              </a:spcBef>
              <a:spcAft>
                <a:spcPts val="0"/>
              </a:spcAft>
              <a:buClrTx/>
              <a:buSzTx/>
              <a:buFontTx/>
              <a:buNone/>
              <a:tabLst/>
              <a:defRPr/>
            </a:pPr>
            <a:r>
              <a:rPr lang="nb-NO" sz="1200" i="1" kern="1200" dirty="0">
                <a:solidFill>
                  <a:schemeClr val="tx1"/>
                </a:solidFill>
                <a:effectLst/>
                <a:latin typeface="+mn-lt"/>
                <a:ea typeface="+mn-ea"/>
                <a:cs typeface="+mn-cs"/>
              </a:rPr>
              <a:t>Dobbeltgarasje, ca. 6 x 5,5 meter grunnflate (BYA). Grusgulv, stolper fundamentert i betong. Bygningen er teknisk sett nesten i like god stand som da den ble bygd i ca. 1960, med unntak av ytre flater. Bygningen har tekniske løsninger som er funksjonelle, men som ikke er tillatt i nye bygg i dag, blant annet takplater i eternitt. Litt smal til å være funksjonell for brede biler. </a:t>
            </a:r>
            <a:endParaRPr lang="nb-NO" sz="1200" kern="1200" dirty="0">
              <a:solidFill>
                <a:schemeClr val="tx1"/>
              </a:solidFill>
              <a:effectLst/>
              <a:latin typeface="+mn-lt"/>
              <a:ea typeface="+mn-ea"/>
              <a:cs typeface="+mn-cs"/>
            </a:endParaRPr>
          </a:p>
          <a:p>
            <a:r>
              <a:rPr lang="nb-NO" dirty="0"/>
              <a:t>Poenget</a:t>
            </a:r>
            <a:r>
              <a:rPr lang="nb-NO" baseline="0" dirty="0"/>
              <a:t> er: Det går ikke an å svare på uten å vite hvilke </a:t>
            </a:r>
            <a:r>
              <a:rPr lang="nb-NO" i="1" baseline="0" dirty="0"/>
              <a:t>rettigheter</a:t>
            </a:r>
            <a:r>
              <a:rPr lang="nb-NO" i="0" baseline="0" dirty="0"/>
              <a:t> til garasjen vi skal verdsette. I dette tilfellet: </a:t>
            </a:r>
            <a:r>
              <a:rPr lang="nb-NO" sz="1200" i="1" kern="1200" dirty="0">
                <a:solidFill>
                  <a:schemeClr val="tx1"/>
                </a:solidFill>
                <a:effectLst/>
                <a:latin typeface="+mn-lt"/>
                <a:ea typeface="+mn-ea"/>
                <a:cs typeface="+mn-cs"/>
              </a:rPr>
              <a:t>Bygningen er et sameie, der venstre del disponeres av en landbrukseiendom, høyre del av en boligeiendom.</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2</a:t>
            </a:fld>
            <a:endParaRPr lang="nb-NO"/>
          </a:p>
        </p:txBody>
      </p:sp>
    </p:spTree>
    <p:extLst>
      <p:ext uri="{BB962C8B-B14F-4D97-AF65-F5344CB8AC3E}">
        <p14:creationId xmlns:p14="http://schemas.microsoft.com/office/powerpoint/2010/main" val="3920735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Den </a:t>
            </a:r>
            <a:r>
              <a:rPr lang="nb-NO" i="1" dirty="0"/>
              <a:t>tekniske verdien </a:t>
            </a:r>
            <a:r>
              <a:rPr lang="nb-NO" dirty="0"/>
              <a:t>av et bygård </a:t>
            </a:r>
            <a:r>
              <a:rPr lang="nb-NO" baseline="0" dirty="0"/>
              <a:t>er konstant, uavhengig av hvordan bygget eiermessig er oppdelt (</a:t>
            </a:r>
            <a:r>
              <a:rPr lang="nb-NO" baseline="0" dirty="0" err="1"/>
              <a:t>eneeid</a:t>
            </a:r>
            <a:r>
              <a:rPr lang="nb-NO" baseline="0" dirty="0"/>
              <a:t>, </a:t>
            </a:r>
            <a:r>
              <a:rPr lang="nb-NO" baseline="0" dirty="0" err="1"/>
              <a:t>eierseksjonssameie</a:t>
            </a:r>
            <a:r>
              <a:rPr lang="nb-NO" baseline="0" dirty="0"/>
              <a:t>, borettslag), hvilke betingelser leieavtalene har osv.</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3</a:t>
            </a:fld>
            <a:endParaRPr lang="nb-NO"/>
          </a:p>
        </p:txBody>
      </p:sp>
    </p:spTree>
    <p:extLst>
      <p:ext uri="{BB962C8B-B14F-4D97-AF65-F5344CB8AC3E}">
        <p14:creationId xmlns:p14="http://schemas.microsoft.com/office/powerpoint/2010/main" val="1287697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Dette bygger på en</a:t>
            </a:r>
            <a:r>
              <a:rPr lang="nb-NO" baseline="0" dirty="0"/>
              <a:t> faktisk hendelse.</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6</a:t>
            </a:fld>
            <a:endParaRPr lang="nb-NO"/>
          </a:p>
        </p:txBody>
      </p:sp>
    </p:spTree>
    <p:extLst>
      <p:ext uri="{BB962C8B-B14F-4D97-AF65-F5344CB8AC3E}">
        <p14:creationId xmlns:p14="http://schemas.microsoft.com/office/powerpoint/2010/main" val="755797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200" i="1" kern="1200" dirty="0">
                <a:solidFill>
                  <a:schemeClr val="tx1"/>
                </a:solidFill>
                <a:effectLst/>
                <a:latin typeface="+mn-lt"/>
                <a:ea typeface="+mn-ea"/>
                <a:cs typeface="+mn-cs"/>
              </a:rPr>
              <a:t>Dobbeltgarasje, ca. 6 x 5,5 meter grunnflate (BYA). Grusgulv, stolper fundamentert i betong. Bygningen er teknisk sett nesten i like god stand som da den ble bygd i ca. 1960, med unntak av ytre flater. Bygningen har tekniske løsninger som er funksjonelle, men som ikke er tillatt i nye bygg i dag, blant annet takplater i eternitt. Litt smal til å være funksjonell for brede biler. Bygningen er et sameie, der venstre del disponeres av en landbrukseiendom, høyre del av en boligeiendom.</a:t>
            </a:r>
            <a:endParaRPr lang="nb-NO" sz="1200" kern="1200" dirty="0">
              <a:solidFill>
                <a:schemeClr val="tx1"/>
              </a:solidFill>
              <a:effectLst/>
              <a:latin typeface="+mn-lt"/>
              <a:ea typeface="+mn-ea"/>
              <a:cs typeface="+mn-cs"/>
            </a:endParaRPr>
          </a:p>
          <a:p>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11</a:t>
            </a:fld>
            <a:endParaRPr lang="nb-NO"/>
          </a:p>
        </p:txBody>
      </p:sp>
    </p:spTree>
    <p:extLst>
      <p:ext uri="{BB962C8B-B14F-4D97-AF65-F5344CB8AC3E}">
        <p14:creationId xmlns:p14="http://schemas.microsoft.com/office/powerpoint/2010/main" val="1378287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Bruk tid på denne,</a:t>
            </a:r>
            <a:r>
              <a:rPr lang="nb-NO" baseline="0" dirty="0"/>
              <a:t> den kan gi studenten en dypere forståelse av de ulike verdibegrepene og forskjellen mellom disse. </a:t>
            </a:r>
            <a:r>
              <a:rPr lang="nb-NO" dirty="0"/>
              <a:t>Det</a:t>
            </a:r>
            <a:r>
              <a:rPr lang="nb-NO" baseline="0" dirty="0"/>
              <a:t> er ikke relevant å knytte teknisk verdi til en </a:t>
            </a:r>
            <a:r>
              <a:rPr lang="nb-NO" i="1" baseline="0" dirty="0"/>
              <a:t>eiendom</a:t>
            </a:r>
            <a:r>
              <a:rPr lang="nb-NO" i="0" baseline="0" dirty="0"/>
              <a:t> - som er en knippe av rettigheter. Teknisk verdi er knyttet til </a:t>
            </a:r>
            <a:r>
              <a:rPr lang="nb-NO" i="1" baseline="0" dirty="0"/>
              <a:t>det fysiske objektet</a:t>
            </a:r>
            <a:r>
              <a:rPr lang="nb-NO" i="0" baseline="0" dirty="0"/>
              <a:t> – dvs. i dette tilfellet dobbeltgarasjen.</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12</a:t>
            </a:fld>
            <a:endParaRPr lang="nb-NO"/>
          </a:p>
        </p:txBody>
      </p:sp>
    </p:spTree>
    <p:extLst>
      <p:ext uri="{BB962C8B-B14F-4D97-AF65-F5344CB8AC3E}">
        <p14:creationId xmlns:p14="http://schemas.microsoft.com/office/powerpoint/2010/main" val="28372074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err="1"/>
              <a:t>Equitable</a:t>
            </a:r>
            <a:r>
              <a:rPr lang="nb-NO" baseline="0" dirty="0"/>
              <a:t> </a:t>
            </a:r>
            <a:r>
              <a:rPr lang="nb-NO" baseline="0" dirty="0" err="1"/>
              <a:t>value</a:t>
            </a:r>
            <a:r>
              <a:rPr lang="nb-NO" baseline="0" dirty="0"/>
              <a:t> ble tidligere kalt «fair </a:t>
            </a:r>
            <a:r>
              <a:rPr lang="nb-NO" baseline="0" dirty="0" err="1"/>
              <a:t>value</a:t>
            </a:r>
            <a:r>
              <a:rPr lang="nb-NO" baseline="0" dirty="0"/>
              <a:t>», og blir fortsatt kalt det i f.eks. TEGoVA-standarden fra 2016, men terminologien ble skiftet i IVS 2017 for å unngå sammenblanding med den engelske termen «</a:t>
            </a:r>
            <a:r>
              <a:rPr lang="nb-NO" i="1" baseline="0" dirty="0"/>
              <a:t>fair </a:t>
            </a:r>
            <a:r>
              <a:rPr lang="nb-NO" i="1" baseline="0" dirty="0" err="1"/>
              <a:t>value</a:t>
            </a:r>
            <a:r>
              <a:rPr lang="nb-NO" baseline="0" dirty="0"/>
              <a:t>» i </a:t>
            </a:r>
            <a:r>
              <a:rPr lang="nb-NO" i="1" baseline="0" dirty="0"/>
              <a:t>regnskapsstandardene</a:t>
            </a:r>
            <a:r>
              <a:rPr lang="nb-NO" baseline="0" dirty="0"/>
              <a:t>.</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13</a:t>
            </a:fld>
            <a:endParaRPr lang="nb-NO"/>
          </a:p>
        </p:txBody>
      </p:sp>
    </p:spTree>
    <p:extLst>
      <p:ext uri="{BB962C8B-B14F-4D97-AF65-F5344CB8AC3E}">
        <p14:creationId xmlns:p14="http://schemas.microsoft.com/office/powerpoint/2010/main" val="2542192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Bruk litt tid på denne. Forklar hver enkelt del av prosessen. Avklar hva </a:t>
            </a:r>
            <a:r>
              <a:rPr lang="nb-NO" baseline="0" dirty="0"/>
              <a:t>knippet av rettigheter inneholder (f.eks. om det er noen som har leierett). Hvis ikke markedsverdi: Avklar egenskapene til den du skal sette verdien i forhold til. Avklar eventuelle spesielle forutsetninger som skal legges til grunn, for eksempel at en delingstillatelse blir gitt. Avklar hvilket verdibegrep og hvilken basis for verdi som skal benyttes. Avklar tidspunktet verdien skal knyttes til.</a:t>
            </a:r>
            <a:endParaRPr lang="nb-NO" dirty="0"/>
          </a:p>
        </p:txBody>
      </p:sp>
      <p:sp>
        <p:nvSpPr>
          <p:cNvPr id="4" name="Plassholder for lysbildenummer 3"/>
          <p:cNvSpPr>
            <a:spLocks noGrp="1"/>
          </p:cNvSpPr>
          <p:nvPr>
            <p:ph type="sldNum" sz="quarter" idx="10"/>
          </p:nvPr>
        </p:nvSpPr>
        <p:spPr/>
        <p:txBody>
          <a:bodyPr/>
          <a:lstStyle/>
          <a:p>
            <a:fld id="{5D0C3198-6C82-48A7-847E-7975B62F7321}" type="slidenum">
              <a:rPr lang="nb-NO" smtClean="0"/>
              <a:t>14</a:t>
            </a:fld>
            <a:endParaRPr lang="nb-NO"/>
          </a:p>
        </p:txBody>
      </p:sp>
    </p:spTree>
    <p:extLst>
      <p:ext uri="{BB962C8B-B14F-4D97-AF65-F5344CB8AC3E}">
        <p14:creationId xmlns:p14="http://schemas.microsoft.com/office/powerpoint/2010/main" val="3461127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97306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790272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80443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248931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p:cNvSpPr>
            <a:spLocks noGrp="1"/>
          </p:cNvSpPr>
          <p:nvPr>
            <p:ph type="dt" sz="half" idx="10"/>
          </p:nvPr>
        </p:nvSpPr>
        <p:spPr/>
        <p:txBody>
          <a:bodyPr/>
          <a:lstStyle/>
          <a:p>
            <a:fld id="{8DD840EB-3062-49BD-B3B7-AA4BDE691E5B}" type="datetimeFigureOut">
              <a:rPr lang="nb-NO" smtClean="0"/>
              <a:t>27.06.2017</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451991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87891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p:cNvSpPr>
            <a:spLocks noGrp="1"/>
          </p:cNvSpPr>
          <p:nvPr>
            <p:ph type="dt" sz="half" idx="10"/>
          </p:nvPr>
        </p:nvSpPr>
        <p:spPr/>
        <p:txBody>
          <a:bodyPr/>
          <a:lstStyle/>
          <a:p>
            <a:fld id="{8DD840EB-3062-49BD-B3B7-AA4BDE691E5B}" type="datetimeFigureOut">
              <a:rPr lang="nb-NO" smtClean="0"/>
              <a:t>27.06.2017</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4262159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dato 2"/>
          <p:cNvSpPr>
            <a:spLocks noGrp="1"/>
          </p:cNvSpPr>
          <p:nvPr>
            <p:ph type="dt" sz="half" idx="10"/>
          </p:nvPr>
        </p:nvSpPr>
        <p:spPr/>
        <p:txBody>
          <a:bodyPr/>
          <a:lstStyle/>
          <a:p>
            <a:fld id="{8DD840EB-3062-49BD-B3B7-AA4BDE691E5B}" type="datetimeFigureOut">
              <a:rPr lang="nb-NO" smtClean="0"/>
              <a:t>27.06.2017</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171590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8DD840EB-3062-49BD-B3B7-AA4BDE691E5B}" type="datetimeFigureOut">
              <a:rPr lang="nb-NO" smtClean="0"/>
              <a:t>27.06.2017</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380148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461412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p:cNvSpPr>
            <a:spLocks noGrp="1"/>
          </p:cNvSpPr>
          <p:nvPr>
            <p:ph type="dt" sz="half" idx="10"/>
          </p:nvPr>
        </p:nvSpPr>
        <p:spPr/>
        <p:txBody>
          <a:bodyPr/>
          <a:lstStyle/>
          <a:p>
            <a:fld id="{8DD840EB-3062-49BD-B3B7-AA4BDE691E5B}" type="datetimeFigureOut">
              <a:rPr lang="nb-NO" smtClean="0"/>
              <a:t>27.06.2017</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0C1D35C1-A804-4A93-985E-51BD2B720080}" type="slidenum">
              <a:rPr lang="nb-NO" smtClean="0"/>
              <a:t>‹#›</a:t>
            </a:fld>
            <a:endParaRPr lang="nb-NO"/>
          </a:p>
        </p:txBody>
      </p:sp>
    </p:spTree>
    <p:extLst>
      <p:ext uri="{BB962C8B-B14F-4D97-AF65-F5344CB8AC3E}">
        <p14:creationId xmlns:p14="http://schemas.microsoft.com/office/powerpoint/2010/main" val="2731425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D840EB-3062-49BD-B3B7-AA4BDE691E5B}" type="datetimeFigureOut">
              <a:rPr lang="nb-NO" smtClean="0"/>
              <a:t>27.06.2017</a:t>
            </a:fld>
            <a:endParaRPr lang="nb-NO"/>
          </a:p>
        </p:txBody>
      </p:sp>
      <p:sp>
        <p:nvSpPr>
          <p:cNvPr id="5" name="Plassholder for bunn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1D35C1-A804-4A93-985E-51BD2B720080}" type="slidenum">
              <a:rPr lang="nb-NO" smtClean="0"/>
              <a:t>‹#›</a:t>
            </a:fld>
            <a:endParaRPr lang="nb-NO"/>
          </a:p>
        </p:txBody>
      </p:sp>
    </p:spTree>
    <p:extLst>
      <p:ext uri="{BB962C8B-B14F-4D97-AF65-F5344CB8AC3E}">
        <p14:creationId xmlns:p14="http://schemas.microsoft.com/office/powerpoint/2010/main" val="4125379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nb-NO" dirty="0"/>
              <a:t>4 Begrep og terminologi</a:t>
            </a:r>
          </a:p>
        </p:txBody>
      </p:sp>
      <p:sp>
        <p:nvSpPr>
          <p:cNvPr id="3" name="Undertittel 2"/>
          <p:cNvSpPr>
            <a:spLocks noGrp="1"/>
          </p:cNvSpPr>
          <p:nvPr>
            <p:ph type="subTitle" idx="1"/>
          </p:nvPr>
        </p:nvSpPr>
        <p:spPr/>
        <p:txBody>
          <a:bodyPr/>
          <a:lstStyle/>
          <a:p>
            <a:endParaRPr lang="nb-NO"/>
          </a:p>
        </p:txBody>
      </p:sp>
    </p:spTree>
    <p:extLst>
      <p:ext uri="{BB962C8B-B14F-4D97-AF65-F5344CB8AC3E}">
        <p14:creationId xmlns:p14="http://schemas.microsoft.com/office/powerpoint/2010/main" val="1924150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Teknisk verdi</a:t>
            </a:r>
          </a:p>
        </p:txBody>
      </p:sp>
      <p:sp>
        <p:nvSpPr>
          <p:cNvPr id="3" name="Plassholder for innhold 2"/>
          <p:cNvSpPr>
            <a:spLocks noGrp="1"/>
          </p:cNvSpPr>
          <p:nvPr>
            <p:ph idx="1"/>
          </p:nvPr>
        </p:nvSpPr>
        <p:spPr/>
        <p:txBody>
          <a:bodyPr/>
          <a:lstStyle/>
          <a:p>
            <a:r>
              <a:rPr lang="nb-NO" dirty="0"/>
              <a:t>Knyttes til det </a:t>
            </a:r>
            <a:r>
              <a:rPr lang="nb-NO" i="1" dirty="0"/>
              <a:t>fysiske</a:t>
            </a:r>
            <a:r>
              <a:rPr lang="nb-NO" dirty="0"/>
              <a:t> objektet, ikke til knippe av rettigheter</a:t>
            </a:r>
          </a:p>
          <a:p>
            <a:r>
              <a:rPr lang="nb-NO" dirty="0"/>
              <a:t>Vanskelig å definere nøyaktig, særlig for eldre bygg og anlegg pga. vanskelig å definere hva som er «riktig» fradrag for at eiendommen er slitt, ikke tidsmessig osv.</a:t>
            </a:r>
          </a:p>
          <a:p>
            <a:endParaRPr lang="nb-NO" dirty="0"/>
          </a:p>
        </p:txBody>
      </p:sp>
    </p:spTree>
    <p:extLst>
      <p:ext uri="{BB962C8B-B14F-4D97-AF65-F5344CB8AC3E}">
        <p14:creationId xmlns:p14="http://schemas.microsoft.com/office/powerpoint/2010/main" val="2787916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Hva er den verd?</a:t>
            </a:r>
          </a:p>
        </p:txBody>
      </p:sp>
      <p:pic>
        <p:nvPicPr>
          <p:cNvPr id="4" name="Plassholder for innhold 3"/>
          <p:cNvPicPr>
            <a:picLocks noGrp="1" noChangeAspect="1"/>
          </p:cNvPicPr>
          <p:nvPr>
            <p:ph idx="1"/>
          </p:nvPr>
        </p:nvPicPr>
        <p:blipFill>
          <a:blip r:embed="rId3"/>
          <a:stretch>
            <a:fillRect/>
          </a:stretch>
        </p:blipFill>
        <p:spPr>
          <a:xfrm>
            <a:off x="2971432" y="1825625"/>
            <a:ext cx="6249136" cy="4351338"/>
          </a:xfrm>
          <a:prstGeom prst="rect">
            <a:avLst/>
          </a:prstGeom>
        </p:spPr>
      </p:pic>
    </p:spTree>
    <p:extLst>
      <p:ext uri="{BB962C8B-B14F-4D97-AF65-F5344CB8AC3E}">
        <p14:creationId xmlns:p14="http://schemas.microsoft.com/office/powerpoint/2010/main" val="2346908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2152650" y="574767"/>
            <a:ext cx="7886700" cy="5602197"/>
          </a:xfrm>
        </p:spPr>
        <p:txBody>
          <a:bodyPr/>
          <a:lstStyle/>
          <a:p>
            <a:r>
              <a:rPr lang="nb-NO" dirty="0"/>
              <a:t>Bygningen er et sameie, der venstre del disponeres av en landbrukseiendom, høyre del av en boligeiendom</a:t>
            </a:r>
          </a:p>
          <a:p>
            <a:r>
              <a:rPr lang="nb-NO" dirty="0"/>
              <a:t>Verdi av knippe av rettigheter for hhv. landbrukseiendom og boligeiendom</a:t>
            </a:r>
          </a:p>
          <a:p>
            <a:endParaRPr lang="nb-NO" dirty="0"/>
          </a:p>
        </p:txBody>
      </p:sp>
      <p:graphicFrame>
        <p:nvGraphicFramePr>
          <p:cNvPr id="4" name="Tabell 3"/>
          <p:cNvGraphicFramePr>
            <a:graphicFrameLocks noGrp="1"/>
          </p:cNvGraphicFramePr>
          <p:nvPr>
            <p:extLst>
              <p:ext uri="{D42A27DB-BD31-4B8C-83A1-F6EECF244321}">
                <p14:modId xmlns:p14="http://schemas.microsoft.com/office/powerpoint/2010/main" val="2339118329"/>
              </p:ext>
            </p:extLst>
          </p:nvPr>
        </p:nvGraphicFramePr>
        <p:xfrm>
          <a:off x="2438400" y="2947126"/>
          <a:ext cx="6642183" cy="3220720"/>
        </p:xfrm>
        <a:graphic>
          <a:graphicData uri="http://schemas.openxmlformats.org/drawingml/2006/table">
            <a:tbl>
              <a:tblPr firstRow="1" bandRow="1">
                <a:tableStyleId>{5C22544A-7EE6-4342-B048-85BDC9FD1C3A}</a:tableStyleId>
              </a:tblPr>
              <a:tblGrid>
                <a:gridCol w="2366709">
                  <a:extLst>
                    <a:ext uri="{9D8B030D-6E8A-4147-A177-3AD203B41FA5}">
                      <a16:colId xmlns:a16="http://schemas.microsoft.com/office/drawing/2014/main" val="20000"/>
                    </a:ext>
                  </a:extLst>
                </a:gridCol>
                <a:gridCol w="2049463">
                  <a:extLst>
                    <a:ext uri="{9D8B030D-6E8A-4147-A177-3AD203B41FA5}">
                      <a16:colId xmlns:a16="http://schemas.microsoft.com/office/drawing/2014/main" val="20001"/>
                    </a:ext>
                  </a:extLst>
                </a:gridCol>
                <a:gridCol w="2226011">
                  <a:extLst>
                    <a:ext uri="{9D8B030D-6E8A-4147-A177-3AD203B41FA5}">
                      <a16:colId xmlns:a16="http://schemas.microsoft.com/office/drawing/2014/main" val="20002"/>
                    </a:ext>
                  </a:extLst>
                </a:gridCol>
              </a:tblGrid>
              <a:tr h="370840">
                <a:tc>
                  <a:txBody>
                    <a:bodyPr/>
                    <a:lstStyle/>
                    <a:p>
                      <a:endParaRPr lang="nb-NO" dirty="0"/>
                    </a:p>
                  </a:txBody>
                  <a:tcPr/>
                </a:tc>
                <a:tc>
                  <a:txBody>
                    <a:bodyPr/>
                    <a:lstStyle/>
                    <a:p>
                      <a:r>
                        <a:rPr lang="nb-NO" dirty="0"/>
                        <a:t>Landbrukseiendom</a:t>
                      </a:r>
                    </a:p>
                  </a:txBody>
                  <a:tcPr/>
                </a:tc>
                <a:tc>
                  <a:txBody>
                    <a:bodyPr/>
                    <a:lstStyle/>
                    <a:p>
                      <a:r>
                        <a:rPr lang="nb-NO" dirty="0"/>
                        <a:t>Boligeiendom</a:t>
                      </a:r>
                    </a:p>
                  </a:txBody>
                  <a:tcPr/>
                </a:tc>
                <a:extLst>
                  <a:ext uri="{0D108BD9-81ED-4DB2-BD59-A6C34878D82A}">
                    <a16:rowId xmlns:a16="http://schemas.microsoft.com/office/drawing/2014/main" val="10000"/>
                  </a:ext>
                </a:extLst>
              </a:tr>
              <a:tr h="370840">
                <a:tc>
                  <a:txBody>
                    <a:bodyPr/>
                    <a:lstStyle/>
                    <a:p>
                      <a:r>
                        <a:rPr lang="nb-NO" dirty="0"/>
                        <a:t>Markedsverdi</a:t>
                      </a:r>
                    </a:p>
                  </a:txBody>
                  <a:tcPr/>
                </a:tc>
                <a:tc>
                  <a:txBody>
                    <a:bodyPr/>
                    <a:lstStyle/>
                    <a:p>
                      <a:r>
                        <a:rPr lang="nb-NO" dirty="0"/>
                        <a:t>Ca. kr 0</a:t>
                      </a:r>
                    </a:p>
                  </a:txBody>
                  <a:tcPr/>
                </a:tc>
                <a:tc>
                  <a:txBody>
                    <a:bodyPr/>
                    <a:lstStyle/>
                    <a:p>
                      <a:r>
                        <a:rPr lang="nb-NO" dirty="0"/>
                        <a:t>Ca. kr 25</a:t>
                      </a:r>
                      <a:r>
                        <a:rPr lang="nb-NO" baseline="0" dirty="0"/>
                        <a:t> 000</a:t>
                      </a:r>
                      <a:endParaRPr lang="nb-NO" dirty="0"/>
                    </a:p>
                  </a:txBody>
                  <a:tcPr/>
                </a:tc>
                <a:extLst>
                  <a:ext uri="{0D108BD9-81ED-4DB2-BD59-A6C34878D82A}">
                    <a16:rowId xmlns:a16="http://schemas.microsoft.com/office/drawing/2014/main" val="10001"/>
                  </a:ext>
                </a:extLst>
              </a:tr>
              <a:tr h="370840">
                <a:tc>
                  <a:txBody>
                    <a:bodyPr/>
                    <a:lstStyle/>
                    <a:p>
                      <a:r>
                        <a:rPr lang="nb-NO" dirty="0"/>
                        <a:t>Investeringsverdi</a:t>
                      </a:r>
                    </a:p>
                  </a:txBody>
                  <a:tcPr/>
                </a:tc>
                <a:tc>
                  <a:txBody>
                    <a:bodyPr/>
                    <a:lstStyle/>
                    <a:p>
                      <a:r>
                        <a:rPr lang="nb-NO" dirty="0"/>
                        <a:t>Negativ</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Negativ</a:t>
                      </a:r>
                    </a:p>
                  </a:txBody>
                  <a:tcPr/>
                </a:tc>
                <a:extLst>
                  <a:ext uri="{0D108BD9-81ED-4DB2-BD59-A6C34878D82A}">
                    <a16:rowId xmlns:a16="http://schemas.microsoft.com/office/drawing/2014/main" val="10002"/>
                  </a:ext>
                </a:extLst>
              </a:tr>
              <a:tr h="370840">
                <a:tc>
                  <a:txBody>
                    <a:bodyPr/>
                    <a:lstStyle/>
                    <a:p>
                      <a:r>
                        <a:rPr lang="nb-NO" dirty="0"/>
                        <a:t>Gjenanskaffelsesverdi</a:t>
                      </a:r>
                    </a:p>
                  </a:txBody>
                  <a:tcPr/>
                </a:tc>
                <a:tc>
                  <a:txBody>
                    <a:bodyPr/>
                    <a:lstStyle/>
                    <a:p>
                      <a:r>
                        <a:rPr lang="nb-NO" dirty="0"/>
                        <a:t>Ikke aktuelt: kr 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dirty="0"/>
                        <a:t>Ikke aktuelt for nåværende eier: kr 0</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dirty="0"/>
                    </a:p>
                    <a:p>
                      <a:r>
                        <a:rPr lang="nb-NO" i="1" dirty="0"/>
                        <a:t>Kan</a:t>
                      </a:r>
                      <a:r>
                        <a:rPr lang="nb-NO" dirty="0"/>
                        <a:t> være aktuelt for framtidig eier: </a:t>
                      </a:r>
                      <a:br>
                        <a:rPr lang="nb-NO" dirty="0"/>
                      </a:br>
                      <a:r>
                        <a:rPr lang="nb-NO" dirty="0"/>
                        <a:t>kr 100 000+</a:t>
                      </a:r>
                    </a:p>
                  </a:txBody>
                  <a:tcPr/>
                </a:tc>
                <a:extLst>
                  <a:ext uri="{0D108BD9-81ED-4DB2-BD59-A6C34878D82A}">
                    <a16:rowId xmlns:a16="http://schemas.microsoft.com/office/drawing/2014/main" val="10003"/>
                  </a:ext>
                </a:extLst>
              </a:tr>
              <a:tr h="370840">
                <a:tc>
                  <a:txBody>
                    <a:bodyPr/>
                    <a:lstStyle/>
                    <a:p>
                      <a:r>
                        <a:rPr lang="nb-NO" dirty="0"/>
                        <a:t>Teknisk verdi</a:t>
                      </a:r>
                      <a:r>
                        <a:rPr lang="nb-NO" baseline="0" dirty="0"/>
                        <a:t> </a:t>
                      </a:r>
                      <a:r>
                        <a:rPr lang="nb-NO" baseline="0" dirty="0" err="1"/>
                        <a:t>ca</a:t>
                      </a:r>
                      <a:r>
                        <a:rPr lang="nb-NO" baseline="0" dirty="0"/>
                        <a:t> 25 000</a:t>
                      </a:r>
                      <a:endParaRPr lang="nb-NO" dirty="0"/>
                    </a:p>
                  </a:txBody>
                  <a:tcPr/>
                </a:tc>
                <a:tc>
                  <a:txBody>
                    <a:bodyPr/>
                    <a:lstStyle/>
                    <a:p>
                      <a:r>
                        <a:rPr lang="nb-NO" dirty="0"/>
                        <a:t>Ikke relevant</a:t>
                      </a:r>
                    </a:p>
                  </a:txBody>
                  <a:tcPr/>
                </a:tc>
                <a:tc>
                  <a:txBody>
                    <a:bodyPr/>
                    <a:lstStyle/>
                    <a:p>
                      <a:r>
                        <a:rPr lang="nb-NO" dirty="0"/>
                        <a:t>Ikke relevant</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50515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Basis for verdi (</a:t>
            </a:r>
            <a:r>
              <a:rPr lang="nb-NO" i="1" dirty="0"/>
              <a:t>bases </a:t>
            </a:r>
            <a:r>
              <a:rPr lang="nb-NO" i="1" dirty="0" err="1"/>
              <a:t>of</a:t>
            </a:r>
            <a:r>
              <a:rPr lang="nb-NO" i="1" dirty="0"/>
              <a:t> </a:t>
            </a:r>
            <a:r>
              <a:rPr lang="nb-NO" i="1" dirty="0" err="1"/>
              <a:t>value</a:t>
            </a:r>
            <a:r>
              <a:rPr lang="nb-NO" dirty="0"/>
              <a:t>)</a:t>
            </a:r>
          </a:p>
        </p:txBody>
      </p:sp>
      <p:sp>
        <p:nvSpPr>
          <p:cNvPr id="3" name="Plassholder for innhold 2"/>
          <p:cNvSpPr>
            <a:spLocks noGrp="1"/>
          </p:cNvSpPr>
          <p:nvPr>
            <p:ph idx="1"/>
          </p:nvPr>
        </p:nvSpPr>
        <p:spPr/>
        <p:txBody>
          <a:bodyPr>
            <a:normAutofit/>
          </a:bodyPr>
          <a:lstStyle/>
          <a:p>
            <a:r>
              <a:rPr lang="nb-NO" dirty="0"/>
              <a:t>Mer detaljerte definisjoner eller måter å bruke verdibegrepene på</a:t>
            </a:r>
          </a:p>
          <a:p>
            <a:r>
              <a:rPr lang="nb-NO" dirty="0"/>
              <a:t>Eksempel «markedsverdi»</a:t>
            </a:r>
          </a:p>
          <a:p>
            <a:pPr lvl="1"/>
            <a:r>
              <a:rPr lang="nb-NO" dirty="0"/>
              <a:t>Ikke helt presist definert i vanlige «takster» i Norge pr 2017</a:t>
            </a:r>
          </a:p>
          <a:p>
            <a:pPr lvl="1"/>
            <a:r>
              <a:rPr lang="nb-NO" dirty="0"/>
              <a:t>Detaljert definert i forbindelse med ekspropriasjon («salgsverdi»). </a:t>
            </a:r>
          </a:p>
          <a:p>
            <a:pPr lvl="2"/>
            <a:r>
              <a:rPr lang="nb-NO" dirty="0"/>
              <a:t>Definisjonen avviker noe fra vanlig forståelse av «markedsverdi»</a:t>
            </a:r>
          </a:p>
          <a:p>
            <a:pPr lvl="1"/>
            <a:r>
              <a:rPr lang="nb-NO" dirty="0"/>
              <a:t>Likvidasjonsverdi</a:t>
            </a:r>
          </a:p>
          <a:p>
            <a:pPr lvl="2"/>
            <a:r>
              <a:rPr lang="nb-NO" dirty="0"/>
              <a:t>Verdi ved ordinært salg (eventuelt salg av enkeltdeler)</a:t>
            </a:r>
          </a:p>
          <a:p>
            <a:pPr lvl="2"/>
            <a:r>
              <a:rPr lang="nb-NO" dirty="0"/>
              <a:t>Verdi ved et tvangssalg</a:t>
            </a:r>
          </a:p>
          <a:p>
            <a:pPr lvl="1"/>
            <a:r>
              <a:rPr lang="nb-NO" dirty="0"/>
              <a:t>«Virkelig verdi» - regnskapsstandardene</a:t>
            </a:r>
          </a:p>
          <a:p>
            <a:pPr lvl="1"/>
            <a:r>
              <a:rPr lang="nb-NO" dirty="0"/>
              <a:t>«Rettferdig verdi»</a:t>
            </a:r>
            <a:r>
              <a:rPr lang="nb-NO" i="1" dirty="0"/>
              <a:t> </a:t>
            </a:r>
            <a:r>
              <a:rPr lang="nb-NO" dirty="0"/>
              <a:t>(</a:t>
            </a:r>
            <a:r>
              <a:rPr lang="nb-NO" i="1" dirty="0" err="1"/>
              <a:t>equitable</a:t>
            </a:r>
            <a:r>
              <a:rPr lang="nb-NO" i="1" dirty="0"/>
              <a:t> </a:t>
            </a:r>
            <a:r>
              <a:rPr lang="nb-NO" i="1" dirty="0" err="1"/>
              <a:t>value</a:t>
            </a:r>
            <a:r>
              <a:rPr lang="nb-NO" dirty="0"/>
              <a:t>)</a:t>
            </a:r>
          </a:p>
          <a:p>
            <a:pPr lvl="2"/>
            <a:r>
              <a:rPr lang="nb-NO" dirty="0"/>
              <a:t>Verdi som reflekterer interessene til en bestemt selger og en bestemt kjøper</a:t>
            </a:r>
          </a:p>
          <a:p>
            <a:pPr lvl="1"/>
            <a:endParaRPr lang="nb-NO" dirty="0"/>
          </a:p>
        </p:txBody>
      </p:sp>
    </p:spTree>
    <p:extLst>
      <p:ext uri="{BB962C8B-B14F-4D97-AF65-F5344CB8AC3E}">
        <p14:creationId xmlns:p14="http://schemas.microsoft.com/office/powerpoint/2010/main" val="736346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Oversikt over verdsetting</a:t>
            </a:r>
          </a:p>
        </p:txBody>
      </p:sp>
      <p:pic>
        <p:nvPicPr>
          <p:cNvPr id="4" name="Plassholder for innhold 3"/>
          <p:cNvPicPr>
            <a:picLocks noGrp="1" noChangeAspect="1"/>
          </p:cNvPicPr>
          <p:nvPr>
            <p:ph idx="1"/>
          </p:nvPr>
        </p:nvPicPr>
        <p:blipFill>
          <a:blip r:embed="rId3"/>
          <a:stretch>
            <a:fillRect/>
          </a:stretch>
        </p:blipFill>
        <p:spPr>
          <a:xfrm>
            <a:off x="2152650" y="2244730"/>
            <a:ext cx="7886700" cy="3513128"/>
          </a:xfrm>
          <a:prstGeom prst="rect">
            <a:avLst/>
          </a:prstGeom>
        </p:spPr>
      </p:pic>
    </p:spTree>
    <p:extLst>
      <p:ext uri="{BB962C8B-B14F-4D97-AF65-F5344CB8AC3E}">
        <p14:creationId xmlns:p14="http://schemas.microsoft.com/office/powerpoint/2010/main" val="1657924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4 Begrep og terminologi</a:t>
            </a:r>
          </a:p>
        </p:txBody>
      </p:sp>
      <p:pic>
        <p:nvPicPr>
          <p:cNvPr id="4" name="Plassholder for innhold 3"/>
          <p:cNvPicPr>
            <a:picLocks noGrp="1" noChangeAspect="1"/>
          </p:cNvPicPr>
          <p:nvPr>
            <p:ph idx="1"/>
          </p:nvPr>
        </p:nvPicPr>
        <p:blipFill>
          <a:blip r:embed="rId3"/>
          <a:stretch>
            <a:fillRect/>
          </a:stretch>
        </p:blipFill>
        <p:spPr>
          <a:xfrm>
            <a:off x="2971432" y="1825625"/>
            <a:ext cx="6249136" cy="4351338"/>
          </a:xfrm>
          <a:prstGeom prst="rect">
            <a:avLst/>
          </a:prstGeom>
        </p:spPr>
      </p:pic>
    </p:spTree>
    <p:extLst>
      <p:ext uri="{BB962C8B-B14F-4D97-AF65-F5344CB8AC3E}">
        <p14:creationId xmlns:p14="http://schemas.microsoft.com/office/powerpoint/2010/main" val="794786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Knippe av rettigheter</a:t>
            </a:r>
          </a:p>
        </p:txBody>
      </p:sp>
      <p:sp>
        <p:nvSpPr>
          <p:cNvPr id="3" name="Plassholder for innhold 2"/>
          <p:cNvSpPr>
            <a:spLocks noGrp="1"/>
          </p:cNvSpPr>
          <p:nvPr>
            <p:ph idx="1"/>
          </p:nvPr>
        </p:nvSpPr>
        <p:spPr/>
        <p:txBody>
          <a:bodyPr>
            <a:normAutofit lnSpcReduction="10000"/>
          </a:bodyPr>
          <a:lstStyle/>
          <a:p>
            <a:r>
              <a:rPr lang="nb-NO" dirty="0"/>
              <a:t>Vi verdsetter ikke egentlig «tingen» (objektet)</a:t>
            </a:r>
          </a:p>
          <a:p>
            <a:r>
              <a:rPr lang="nb-NO" b="1" dirty="0"/>
              <a:t>Vi verdsetter </a:t>
            </a:r>
            <a:r>
              <a:rPr lang="nb-NO" b="1" i="1" dirty="0"/>
              <a:t>knippet av rettigheter </a:t>
            </a:r>
            <a:r>
              <a:rPr lang="nb-NO" b="1" dirty="0"/>
              <a:t>eieren har i «tingen»</a:t>
            </a:r>
          </a:p>
          <a:p>
            <a:r>
              <a:rPr lang="nb-NO" dirty="0"/>
              <a:t>Myndighetene setter rammer for hva du kan gjøre</a:t>
            </a:r>
          </a:p>
          <a:p>
            <a:pPr lvl="1"/>
            <a:r>
              <a:rPr lang="nb-NO" dirty="0"/>
              <a:t>Regulering mv</a:t>
            </a:r>
          </a:p>
          <a:p>
            <a:r>
              <a:rPr lang="nb-NO" dirty="0"/>
              <a:t>Forholdet til </a:t>
            </a:r>
            <a:r>
              <a:rPr lang="nb-NO" i="1" dirty="0"/>
              <a:t>andre</a:t>
            </a:r>
            <a:r>
              <a:rPr lang="nb-NO" dirty="0"/>
              <a:t> setter begrensninger for hva du kan gjøre, f.eks. forholdet til</a:t>
            </a:r>
          </a:p>
          <a:p>
            <a:pPr lvl="1"/>
            <a:r>
              <a:rPr lang="nb-NO" dirty="0"/>
              <a:t>Andre eiere i et borettslag eller </a:t>
            </a:r>
            <a:r>
              <a:rPr lang="nb-NO" dirty="0" err="1"/>
              <a:t>eierseksjonssameie</a:t>
            </a:r>
            <a:endParaRPr lang="nb-NO" dirty="0"/>
          </a:p>
          <a:p>
            <a:pPr lvl="1"/>
            <a:r>
              <a:rPr lang="nb-NO" dirty="0"/>
              <a:t>Leietakere på eiendommen</a:t>
            </a:r>
          </a:p>
          <a:p>
            <a:r>
              <a:rPr lang="nb-NO" dirty="0"/>
              <a:t>Viktig skille mellom økonomisk rettet verdsetting og «teknisk verdi»</a:t>
            </a:r>
          </a:p>
          <a:p>
            <a:pPr lvl="1"/>
            <a:r>
              <a:rPr lang="nb-NO" dirty="0"/>
              <a:t>Teknisk verdi forholder seg </a:t>
            </a:r>
            <a:r>
              <a:rPr lang="nb-NO" i="1" dirty="0"/>
              <a:t>ikke</a:t>
            </a:r>
            <a:r>
              <a:rPr lang="nb-NO" dirty="0"/>
              <a:t> til knippe av rettigheter</a:t>
            </a:r>
          </a:p>
        </p:txBody>
      </p:sp>
    </p:spTree>
    <p:extLst>
      <p:ext uri="{BB962C8B-B14F-4D97-AF65-F5344CB8AC3E}">
        <p14:creationId xmlns:p14="http://schemas.microsoft.com/office/powerpoint/2010/main" val="1932494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Pris</a:t>
            </a:r>
          </a:p>
        </p:txBody>
      </p:sp>
      <p:sp>
        <p:nvSpPr>
          <p:cNvPr id="3" name="Plassholder for innhold 2"/>
          <p:cNvSpPr>
            <a:spLocks noGrp="1"/>
          </p:cNvSpPr>
          <p:nvPr>
            <p:ph idx="1"/>
          </p:nvPr>
        </p:nvSpPr>
        <p:spPr/>
        <p:txBody>
          <a:bodyPr/>
          <a:lstStyle/>
          <a:p>
            <a:r>
              <a:rPr lang="nb-NO" dirty="0"/>
              <a:t>Et bestemt pengebeløp eiendommen har på et bestemt tidspunkt eller i et bestemt tidsrom</a:t>
            </a:r>
          </a:p>
          <a:p>
            <a:pPr lvl="1"/>
            <a:r>
              <a:rPr lang="nb-NO" dirty="0"/>
              <a:t>Salgspris, pristilbud osv.</a:t>
            </a:r>
          </a:p>
          <a:p>
            <a:pPr lvl="1"/>
            <a:r>
              <a:rPr lang="nb-NO" dirty="0"/>
              <a:t>Du kan se eller finne prisen, du kan vite hva den er</a:t>
            </a:r>
          </a:p>
          <a:p>
            <a:pPr lvl="1"/>
            <a:r>
              <a:rPr lang="nb-NO" dirty="0"/>
              <a:t>Pris finnes bare sjelden på en eiendom</a:t>
            </a:r>
          </a:p>
          <a:p>
            <a:pPr lvl="2"/>
            <a:r>
              <a:rPr lang="nb-NO" dirty="0"/>
              <a:t>Rundt tidspunktet for et salg</a:t>
            </a:r>
          </a:p>
          <a:p>
            <a:pPr lvl="1"/>
            <a:r>
              <a:rPr lang="nb-NO" dirty="0"/>
              <a:t>Prisen kan være sammensatt</a:t>
            </a:r>
          </a:p>
          <a:p>
            <a:pPr lvl="2"/>
            <a:r>
              <a:rPr lang="nb-NO" dirty="0"/>
              <a:t>Ulike betalingsbetingelser og ulike former for vederlag</a:t>
            </a:r>
          </a:p>
        </p:txBody>
      </p:sp>
    </p:spTree>
    <p:extLst>
      <p:ext uri="{BB962C8B-B14F-4D97-AF65-F5344CB8AC3E}">
        <p14:creationId xmlns:p14="http://schemas.microsoft.com/office/powerpoint/2010/main" val="1817776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Verdibegrep</a:t>
            </a:r>
          </a:p>
        </p:txBody>
      </p:sp>
      <p:sp>
        <p:nvSpPr>
          <p:cNvPr id="3" name="Plassholder for innhold 2"/>
          <p:cNvSpPr>
            <a:spLocks noGrp="1"/>
          </p:cNvSpPr>
          <p:nvPr>
            <p:ph idx="1"/>
          </p:nvPr>
        </p:nvSpPr>
        <p:spPr/>
        <p:txBody>
          <a:bodyPr/>
          <a:lstStyle/>
          <a:p>
            <a:r>
              <a:rPr lang="nb-NO" i="1" dirty="0"/>
              <a:t>Verdi</a:t>
            </a:r>
            <a:r>
              <a:rPr lang="nb-NO" dirty="0"/>
              <a:t> er noe enhver eiendom har til enhver tid</a:t>
            </a:r>
          </a:p>
          <a:p>
            <a:pPr lvl="1"/>
            <a:r>
              <a:rPr lang="nb-NO" dirty="0"/>
              <a:t>I motsetning til </a:t>
            </a:r>
            <a:r>
              <a:rPr lang="nb-NO" i="1" dirty="0"/>
              <a:t>pris</a:t>
            </a:r>
          </a:p>
          <a:p>
            <a:r>
              <a:rPr lang="nb-NO" dirty="0"/>
              <a:t>Markedsverdi – kort sagt </a:t>
            </a:r>
            <a:r>
              <a:rPr lang="nb-NO" i="1" dirty="0"/>
              <a:t>den sannsynlige salgsprisen som en får dersom eiendommen legges ut for salg på vanlig måte</a:t>
            </a:r>
          </a:p>
          <a:p>
            <a:r>
              <a:rPr lang="nb-NO" dirty="0"/>
              <a:t>Også kalt bl.a. salgsverdi og omsetningsverdi</a:t>
            </a:r>
          </a:p>
          <a:p>
            <a:r>
              <a:rPr lang="nb-NO" dirty="0"/>
              <a:t>Du kan ikke «se» verdien</a:t>
            </a:r>
          </a:p>
          <a:p>
            <a:r>
              <a:rPr lang="nb-NO" dirty="0"/>
              <a:t>Du kan aldri få et helt sikkert svar på nøyaktig hva verdien er</a:t>
            </a:r>
          </a:p>
        </p:txBody>
      </p:sp>
    </p:spTree>
    <p:extLst>
      <p:ext uri="{BB962C8B-B14F-4D97-AF65-F5344CB8AC3E}">
        <p14:creationId xmlns:p14="http://schemas.microsoft.com/office/powerpoint/2010/main" val="1791268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Pris er ikke markedsverdi!</a:t>
            </a:r>
          </a:p>
        </p:txBody>
      </p:sp>
      <p:sp>
        <p:nvSpPr>
          <p:cNvPr id="3" name="Plassholder for innhold 2"/>
          <p:cNvSpPr>
            <a:spLocks noGrp="1"/>
          </p:cNvSpPr>
          <p:nvPr>
            <p:ph idx="1"/>
          </p:nvPr>
        </p:nvSpPr>
        <p:spPr/>
        <p:txBody>
          <a:bodyPr>
            <a:normAutofit fontScale="92500" lnSpcReduction="20000"/>
          </a:bodyPr>
          <a:lstStyle/>
          <a:p>
            <a:pPr marL="0" indent="0">
              <a:buNone/>
            </a:pPr>
            <a:r>
              <a:rPr lang="nb-NO" i="1" dirty="0"/>
              <a:t>En leilighet i ble lagt ut for salg i et borettslag. Etter kjøpet viste det seg at en beboer i borettslaget ønsket å bruke forkjøpsretten og tre inn i budet. Kjøperen var imidlertid svært interessert i leiligheten, og tilbød beboeren kr 300 000 for ikke å bruke forkjøpsretten. Beboeren avslo. Denne leiligheten ble sannsynligvis solgt for en </a:t>
            </a:r>
            <a:r>
              <a:rPr lang="nb-NO" b="1" i="1" dirty="0"/>
              <a:t>lavere</a:t>
            </a:r>
            <a:r>
              <a:rPr lang="nb-NO" i="1" dirty="0"/>
              <a:t> pris enn markedsverdien.</a:t>
            </a:r>
            <a:endParaRPr lang="nb-NO" dirty="0"/>
          </a:p>
          <a:p>
            <a:pPr marL="0" indent="0">
              <a:buNone/>
            </a:pPr>
            <a:r>
              <a:rPr lang="nb-NO" i="1" dirty="0"/>
              <a:t>Personen hadde da fått hastverk med å finne en bolig i området og hadde godt med penger etter salg av en enebolig. Når det så kom en annen egnet leilighet for salg, også denne i et borettslag, la kjøperen inn et bud noen hundre tusen </a:t>
            </a:r>
            <a:r>
              <a:rPr lang="nb-NO" b="1" i="1" dirty="0"/>
              <a:t>over</a:t>
            </a:r>
            <a:r>
              <a:rPr lang="nb-NO" i="1" dirty="0"/>
              <a:t> forventet salgspris for å sikre seg mot nok en gang å miste leiligheten på forkjøpsrett. Denne gangen var ingen interessert i å tre inn i budet. Denne leiligheten ble sannsynligvis solgt for en </a:t>
            </a:r>
            <a:r>
              <a:rPr lang="nb-NO" b="1" i="1" dirty="0"/>
              <a:t>høyere</a:t>
            </a:r>
            <a:r>
              <a:rPr lang="nb-NO" i="1" dirty="0"/>
              <a:t> pris enn markedsverdien. </a:t>
            </a:r>
            <a:endParaRPr lang="nb-NO" dirty="0"/>
          </a:p>
          <a:p>
            <a:pPr marL="0" indent="0">
              <a:buNone/>
            </a:pPr>
            <a:r>
              <a:rPr lang="nb-NO" b="1" i="1" dirty="0"/>
              <a:t>Hva hadde skjedd hvis rekkefølgen ble byttet om?</a:t>
            </a:r>
            <a:endParaRPr lang="nb-NO" b="1" dirty="0"/>
          </a:p>
        </p:txBody>
      </p:sp>
    </p:spTree>
    <p:extLst>
      <p:ext uri="{BB962C8B-B14F-4D97-AF65-F5344CB8AC3E}">
        <p14:creationId xmlns:p14="http://schemas.microsoft.com/office/powerpoint/2010/main" val="2471902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Investeringsverdi</a:t>
            </a:r>
          </a:p>
        </p:txBody>
      </p:sp>
      <p:sp>
        <p:nvSpPr>
          <p:cNvPr id="3" name="Plassholder for innhold 2"/>
          <p:cNvSpPr>
            <a:spLocks noGrp="1"/>
          </p:cNvSpPr>
          <p:nvPr>
            <p:ph idx="1"/>
          </p:nvPr>
        </p:nvSpPr>
        <p:spPr/>
        <p:txBody>
          <a:bodyPr>
            <a:normAutofit/>
          </a:bodyPr>
          <a:lstStyle/>
          <a:p>
            <a:r>
              <a:rPr lang="nb-NO" dirty="0"/>
              <a:t>Verdien av å ha eiendommen</a:t>
            </a:r>
          </a:p>
          <a:p>
            <a:pPr lvl="1"/>
            <a:r>
              <a:rPr lang="nb-NO" dirty="0"/>
              <a:t>Vanligvis ser vi </a:t>
            </a:r>
            <a:r>
              <a:rPr lang="nb-NO" i="1" dirty="0"/>
              <a:t>bare</a:t>
            </a:r>
            <a:r>
              <a:rPr lang="nb-NO" dirty="0"/>
              <a:t> på pengestrømmene fra eiendommen</a:t>
            </a:r>
          </a:p>
          <a:p>
            <a:pPr lvl="1"/>
            <a:r>
              <a:rPr lang="nb-NO" dirty="0"/>
              <a:t>Brukes da ofte ord som «forrentningsverdi» eller «avkastningsverdi»</a:t>
            </a:r>
          </a:p>
          <a:p>
            <a:r>
              <a:rPr lang="nb-NO" dirty="0"/>
              <a:t>Kjøp/behold om den er høyere enn markedsverdien, selg om den er lavere</a:t>
            </a:r>
          </a:p>
        </p:txBody>
      </p:sp>
    </p:spTree>
    <p:extLst>
      <p:ext uri="{BB962C8B-B14F-4D97-AF65-F5344CB8AC3E}">
        <p14:creationId xmlns:p14="http://schemas.microsoft.com/office/powerpoint/2010/main" val="24754987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Mange investeringsverdier</a:t>
            </a:r>
          </a:p>
        </p:txBody>
      </p:sp>
      <p:sp>
        <p:nvSpPr>
          <p:cNvPr id="3" name="Plassholder for innhold 2"/>
          <p:cNvSpPr>
            <a:spLocks noGrp="1"/>
          </p:cNvSpPr>
          <p:nvPr>
            <p:ph idx="1"/>
          </p:nvPr>
        </p:nvSpPr>
        <p:spPr/>
        <p:txBody>
          <a:bodyPr/>
          <a:lstStyle/>
          <a:p>
            <a:r>
              <a:rPr lang="nb-NO" dirty="0"/>
              <a:t>I prinsippet ulik for hver eneste potensielle eier</a:t>
            </a:r>
          </a:p>
          <a:p>
            <a:pPr lvl="1"/>
            <a:r>
              <a:rPr lang="nb-NO" dirty="0"/>
              <a:t>Ulik måte å bruke eiendommen på</a:t>
            </a:r>
          </a:p>
          <a:p>
            <a:pPr lvl="1"/>
            <a:r>
              <a:rPr lang="nb-NO" dirty="0"/>
              <a:t>Ulik verdi av penger i framtiden fra eier til eier</a:t>
            </a:r>
          </a:p>
          <a:p>
            <a:pPr lvl="1"/>
            <a:r>
              <a:rPr lang="nb-NO" dirty="0"/>
              <a:t>Investeringsverdien må vurderes for en bestemt eier eller «eiertype»</a:t>
            </a:r>
          </a:p>
          <a:p>
            <a:r>
              <a:rPr lang="nb-NO" dirty="0"/>
              <a:t>Investeringsverdien er ukjent</a:t>
            </a:r>
          </a:p>
          <a:p>
            <a:pPr lvl="1"/>
            <a:r>
              <a:rPr lang="nb-NO" dirty="0"/>
              <a:t>Får ingen indirekte indikasjoner slik prisen gir for markedsverdien</a:t>
            </a:r>
          </a:p>
          <a:p>
            <a:endParaRPr lang="nb-NO" dirty="0"/>
          </a:p>
        </p:txBody>
      </p:sp>
    </p:spTree>
    <p:extLst>
      <p:ext uri="{BB962C8B-B14F-4D97-AF65-F5344CB8AC3E}">
        <p14:creationId xmlns:p14="http://schemas.microsoft.com/office/powerpoint/2010/main" val="16905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Gjenanskaffelsesverdi</a:t>
            </a:r>
          </a:p>
        </p:txBody>
      </p:sp>
      <p:sp>
        <p:nvSpPr>
          <p:cNvPr id="3" name="Plassholder for innhold 2"/>
          <p:cNvSpPr>
            <a:spLocks noGrp="1"/>
          </p:cNvSpPr>
          <p:nvPr>
            <p:ph idx="1"/>
          </p:nvPr>
        </p:nvSpPr>
        <p:spPr/>
        <p:txBody>
          <a:bodyPr/>
          <a:lstStyle/>
          <a:p>
            <a:r>
              <a:rPr lang="nb-NO" dirty="0"/>
              <a:t>Deler av eiendom som skades/mistes</a:t>
            </a:r>
          </a:p>
          <a:p>
            <a:pPr lvl="1"/>
            <a:r>
              <a:rPr lang="nb-NO" dirty="0"/>
              <a:t>Skade-erstatning, ekspropriasjon</a:t>
            </a:r>
          </a:p>
          <a:p>
            <a:r>
              <a:rPr lang="nb-NO" dirty="0"/>
              <a:t>Hel eiendom som bare er nyttig for en bestemt eier</a:t>
            </a:r>
          </a:p>
          <a:p>
            <a:pPr lvl="1"/>
            <a:r>
              <a:rPr lang="nb-NO" dirty="0"/>
              <a:t>Regnskapsformål, f.eks. for sykehus, andre spesielle bygg og anlegg</a:t>
            </a:r>
          </a:p>
          <a:p>
            <a:r>
              <a:rPr lang="nb-NO" dirty="0"/>
              <a:t>Kostnadene ved å erstatte </a:t>
            </a:r>
            <a:r>
              <a:rPr lang="nb-NO" i="1" dirty="0"/>
              <a:t>funksjonen</a:t>
            </a:r>
            <a:r>
              <a:rPr lang="nb-NO" dirty="0"/>
              <a:t> som den aktuelle eiendommen dekker</a:t>
            </a:r>
          </a:p>
          <a:p>
            <a:pPr lvl="1"/>
            <a:r>
              <a:rPr lang="nb-NO" dirty="0"/>
              <a:t>For </a:t>
            </a:r>
            <a:r>
              <a:rPr lang="nb-NO" i="1" dirty="0"/>
              <a:t>eier</a:t>
            </a:r>
            <a:endParaRPr lang="nb-NO" dirty="0"/>
          </a:p>
          <a:p>
            <a:pPr lvl="1"/>
            <a:r>
              <a:rPr lang="nb-NO" dirty="0"/>
              <a:t>Gjenanskaffelsesverdien varierer med eieren</a:t>
            </a:r>
          </a:p>
          <a:p>
            <a:endParaRPr lang="nb-NO" dirty="0"/>
          </a:p>
        </p:txBody>
      </p:sp>
    </p:spTree>
    <p:extLst>
      <p:ext uri="{BB962C8B-B14F-4D97-AF65-F5344CB8AC3E}">
        <p14:creationId xmlns:p14="http://schemas.microsoft.com/office/powerpoint/2010/main" val="971814589"/>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1076</Words>
  <Application>Microsoft Office PowerPoint</Application>
  <PresentationFormat>Widescreen</PresentationFormat>
  <Paragraphs>102</Paragraphs>
  <Slides>14</Slides>
  <Notes>7</Notes>
  <HiddenSlides>0</HiddenSlides>
  <MMClips>0</MMClips>
  <ScaleCrop>false</ScaleCrop>
  <HeadingPairs>
    <vt:vector size="6" baseType="variant">
      <vt:variant>
        <vt:lpstr>Brukte skrifter</vt:lpstr>
      </vt:variant>
      <vt:variant>
        <vt:i4>3</vt:i4>
      </vt:variant>
      <vt:variant>
        <vt:lpstr>Tema</vt:lpstr>
      </vt:variant>
      <vt:variant>
        <vt:i4>1</vt:i4>
      </vt:variant>
      <vt:variant>
        <vt:lpstr>Lysbildetitler</vt:lpstr>
      </vt:variant>
      <vt:variant>
        <vt:i4>14</vt:i4>
      </vt:variant>
    </vt:vector>
  </HeadingPairs>
  <TitlesOfParts>
    <vt:vector size="18" baseType="lpstr">
      <vt:lpstr>Arial</vt:lpstr>
      <vt:lpstr>Calibri</vt:lpstr>
      <vt:lpstr>Calibri Light</vt:lpstr>
      <vt:lpstr>Office-tema</vt:lpstr>
      <vt:lpstr>4 Begrep og terminologi</vt:lpstr>
      <vt:lpstr>4 Begrep og terminologi</vt:lpstr>
      <vt:lpstr>Knippe av rettigheter</vt:lpstr>
      <vt:lpstr>Pris</vt:lpstr>
      <vt:lpstr>Verdibegrep</vt:lpstr>
      <vt:lpstr>Pris er ikke markedsverdi!</vt:lpstr>
      <vt:lpstr>Investeringsverdi</vt:lpstr>
      <vt:lpstr>Mange investeringsverdier</vt:lpstr>
      <vt:lpstr>Gjenanskaffelsesverdi</vt:lpstr>
      <vt:lpstr>Teknisk verdi</vt:lpstr>
      <vt:lpstr>Hva er den verd?</vt:lpstr>
      <vt:lpstr>PowerPoint-presentasjon</vt:lpstr>
      <vt:lpstr>Basis for verdi (bases of value)</vt:lpstr>
      <vt:lpstr>Oversikt over verdsetting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Sammenligningsmetoden</dc:title>
  <dc:creator>Sølve Bærug</dc:creator>
  <cp:lastModifiedBy>Eli Valheim</cp:lastModifiedBy>
  <cp:revision>4</cp:revision>
  <dcterms:created xsi:type="dcterms:W3CDTF">2017-06-21T06:35:29Z</dcterms:created>
  <dcterms:modified xsi:type="dcterms:W3CDTF">2017-06-27T11:13:09Z</dcterms:modified>
</cp:coreProperties>
</file>